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D4750B-B535-4CFE-AEC8-AD8F6B7AA59F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2CA02A-3E84-419A-9057-F33EE136DF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Molecular Basis of Inheritance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Chapter 16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  <p:pic>
        <p:nvPicPr>
          <p:cNvPr id="4" name="Content Placeholder 3" descr="16_06_XrayDiffrac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615" y="1481138"/>
            <a:ext cx="66227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5257800"/>
            <a:ext cx="218842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/>
              <a:t>Rosalind Franklin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2578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Franklin’s X-ray diffraction</a:t>
            </a:r>
            <a:br>
              <a:rPr lang="en-US" dirty="0"/>
            </a:br>
            <a:r>
              <a:rPr lang="en-US" dirty="0"/>
              <a:t>photograph of DNA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Franklin’s X-ray crystallographic images of DNA enabled Watson to deduce that DNA was helical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X-ray images also enabled Watson to deduce the width of the helix and the spacing of the nitrogenous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pattern in the photo suggested that the DNA molecule was made up of two strands, forming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double helix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  <p:pic>
        <p:nvPicPr>
          <p:cNvPr id="4" name="Picture 58" descr="16_07aDoubleHelix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271" y="1481138"/>
            <a:ext cx="57454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Watson and Crick built models of a double helix to conform to the X-rays and chemistry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Franklin had concluded that there were two outer  sugar-phosphate backbones, with the nitrogenous bases paired in the molecule’s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interior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Watson built a model in which the backbones were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(their subunits run in opposite directions)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Watson and Crick reasoned that the pairing was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specific, dictated by the base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determined that adenine (A) paired only with thymine (T), and guanine (G) paired only with cytosine (C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Watson-Crick model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any organism the amount of A = T, and the amount of G = C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  <p:pic>
        <p:nvPicPr>
          <p:cNvPr id="4" name="Content Placeholder 3" descr="16_08BasePairin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81138"/>
            <a:ext cx="487847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304800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Adenine (A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33528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Thymine (T)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7800" y="2590800"/>
            <a:ext cx="822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dirty="0"/>
              <a:t>Sugar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548640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Guanine (G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5791200"/>
            <a:ext cx="15327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Cytosine (C)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2895600"/>
            <a:ext cx="8194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5029200"/>
            <a:ext cx="8194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5257800"/>
            <a:ext cx="8194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Sugar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the two strands of DNA are complementary, each strand acts as a template for building a new strand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replication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DNA replication, the parent molecule unwinds, and two new daughter strands are built based on base-pairing rules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Basic Principle: Base Pairing to a Template Strand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Basic Principle: Base Pairing to a Template Strand</a:t>
            </a:r>
            <a:endParaRPr lang="en-US" dirty="0"/>
          </a:p>
        </p:txBody>
      </p:sp>
      <p:pic>
        <p:nvPicPr>
          <p:cNvPr id="4" name="Content Placeholder 3" descr="16_09DNAReplication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9124"/>
            <a:ext cx="8229600" cy="36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4191000"/>
            <a:ext cx="19752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Parent molecule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4191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Separation of</a:t>
            </a:r>
            <a:br>
              <a:rPr lang="en-US" dirty="0"/>
            </a:br>
            <a:r>
              <a:rPr lang="en-US" dirty="0"/>
              <a:t>strands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42672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“Daughter” DNA molecules,</a:t>
            </a:r>
            <a:br>
              <a:rPr lang="en-US" dirty="0"/>
            </a:br>
            <a:r>
              <a:rPr lang="en-US" dirty="0"/>
              <a:t>each consisting of one</a:t>
            </a:r>
            <a:br>
              <a:rPr lang="en-US" dirty="0"/>
            </a:br>
            <a:r>
              <a:rPr lang="en-US" dirty="0"/>
              <a:t>parental strand and one</a:t>
            </a:r>
            <a:br>
              <a:rPr lang="en-US" dirty="0"/>
            </a:br>
            <a:r>
              <a:rPr lang="en-US" dirty="0"/>
              <a:t>new strand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Watson and Crick’s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semiconservative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replication predicts that when a double helix replicates, each daughter molecule will have one old strand (derived or “conserved” from the parent molecule) and one newly made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Competing models were the conservative model (the two parent strands rejoin) and the dispersive model (each strand is a mix of old and new)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Basic Principle: Base Pairing to a Template Strand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DNA Replication: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copying of DNA is remarkable in its speed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accuracy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a dozen enzymes and other proteins participate in DNA replication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1953, James Watson and Francis Crick introduced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double-helical model for the structure of deoxyribonucleic acid,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is encoded in DNA and reproduced in all cells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DNA program directs the development of biochemical, anatomical, physiological, and (to some extent) behavioral traits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Life’s Operating Instructions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Replication begins at particular sites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origins of replication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where the two DNA strands are separated, opening up a replication “bubble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eukaryotic chromosome may have hundreds or even thousands of origins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replication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Replication proceeds in both directions from each origin, until the entire molecule is copied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Getting Started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each replication bubble is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replication fork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 Y-shaped region where new DNA strands are elongating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Helicases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enzymes that untwist the double helix at the replication forks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Single-strand binding proteins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bind to and stabilize single-stranded DNA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corrects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overwinding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ahead of replication forks by breaking, swiveling, and rejoining DNA strands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Getting Started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Getting Started</a:t>
            </a:r>
            <a:endParaRPr lang="en-US" dirty="0"/>
          </a:p>
        </p:txBody>
      </p:sp>
      <p:pic>
        <p:nvPicPr>
          <p:cNvPr id="4" name="Content Placeholder 3" descr="16_13ReplicationProtein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48" y="1481138"/>
            <a:ext cx="78727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2743200"/>
            <a:ext cx="18950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Topoisomerase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0480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5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3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0" y="19050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3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51816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5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2743200"/>
            <a:ext cx="4572000" cy="3485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9718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3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2819400"/>
            <a:ext cx="388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5</a:t>
            </a:r>
            <a:r>
              <a:rPr lang="en-US" dirty="0" smtClean="0">
                <a:sym typeface="Symbol" pitchFamily="84" charset="2"/>
              </a:rPr>
              <a:t>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4343400"/>
            <a:ext cx="110959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Helicase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953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Single-strand binding</a:t>
            </a:r>
            <a:br>
              <a:rPr lang="en-US" dirty="0" smtClean="0"/>
            </a:br>
            <a:r>
              <a:rPr lang="en-US" dirty="0" smtClean="0"/>
              <a:t>proteins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polymerases cannot initiate synthesis of a polynucleotide; they can only add nucleotides to the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initial nucleotide strand is a short RNA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primer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primer is short (5–10 nucleotides long), and the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end serves as the starting point for the new DNA strand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Getting Started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DNA polymerases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catalyze the elongation of new DNA at a replication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fork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DNA polymerases require a primer and a DNA template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rate of elongation is about 500 nucleotides per second in bacteria and 50 per second in human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Synthesizing a New DNA Strand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structure of the double helix affects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replication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polymerases add nucleotides only to the free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 of a growing strand; therefore, a new DNA strand can elongate only in the 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Antiparallel</a:t>
            </a:r>
            <a:r>
              <a:rPr lang="en-US" i="1" dirty="0" smtClean="0">
                <a:solidFill>
                  <a:srgbClr val="FF0000"/>
                </a:solidFill>
              </a:rPr>
              <a:t> Elongation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polymerases proofread newly made DNA, replacing any incorrect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nucleotides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mismatch repair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DNA, repair enzymes correct errors in base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can be damaged by exposure to harmful chemical or physical agents such as cigarette smoke and X-rays; it can also undergo spontaneous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nucleotide excision repair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cuts out and replaces damaged stretches of DNA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Proofreading and Repairing DNA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 rate after proofreading repair is low but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zero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Sequence changes may become permanent and can be passed on to the next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changes (mutations) are the source of the genetic variation upon which natural selection operates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Evolutionary Significance of Altered DNA Nucleotides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bacterial chromosome is a double-stranded, circular DNA molecule associated with a small amount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Eukaryotic chromosomes have linear DNA molecules associated with a large amount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bacterium, the DNA is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supercoiled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and found in a region of the cell called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nucleoid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chromosome consists of a DNA molecule packed together with proteins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Chromatin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complex of DNA and protein, is found in the nucleus of eukaryotic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 fit into the nucleus through an elaborate, multilevel system of packing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chromosome consists of a DNA molecule packed together with proteins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Life’s Operating Instructions</a:t>
            </a:r>
            <a:endParaRPr lang="en-US" dirty="0"/>
          </a:p>
        </p:txBody>
      </p:sp>
      <p:pic>
        <p:nvPicPr>
          <p:cNvPr id="4" name="Picture 11" descr="16_01WatsonAndCrick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195" y="1481138"/>
            <a:ext cx="59456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Chromatin undergoes changes in packing during the 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some chromatin is organized into a 10-nm fiber, but much is compacted into a 30-nm fiber, through folding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looping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chromosomes are not highly condensed, they still occupy specific restricted regions in the nucleus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chromosome consists of a DNA molecule packed together with proteins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chromatin is loosely packed in the nucleus during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condenses prior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mitosis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Loosely packed chromatin is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euchromatin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few regions of chromatin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centromeres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telomeres) are highly condensed into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heterochromatin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Dense packing of the heterochromatin makes it difficult for the cell to express genetic information coded in these regions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chromosome consists of a DNA molecule packed together with proteins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role of DNA in heredity was first discovered by studying bacteria and the viruses that infect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discovery of the genetic role of DNA began with research by Frederick Griffith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1928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Griffith worked with two strains of a bacterium, one pathogenic and one harmless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Search for the Genetic Material: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he mixed heat-killed remains of the pathogenic strain with living cells of the harmless strain, some living cells became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pathogenic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called this phenomenon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now defined as a change in genotype and phenotype due to assimilation of foreign DNA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Search for the Genetic Material: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a genetic trait be transferred between different bacterial strains?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6_02GriffithExperimen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315" y="1481138"/>
            <a:ext cx="6290485" cy="48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7526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Living S cells</a:t>
            </a:r>
            <a:br>
              <a:rPr lang="en-US" sz="1400" dirty="0"/>
            </a:br>
            <a:r>
              <a:rPr lang="en-US" sz="1400" dirty="0"/>
              <a:t>(control)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895600" y="17526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Living R cells</a:t>
            </a:r>
            <a:br>
              <a:rPr lang="en-US" sz="1400" dirty="0"/>
            </a:br>
            <a:r>
              <a:rPr lang="en-US" sz="1400" dirty="0"/>
              <a:t>(control)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Heat-killed</a:t>
            </a:r>
            <a:br>
              <a:rPr lang="en-US" sz="1200" dirty="0"/>
            </a:br>
            <a:r>
              <a:rPr lang="en-US" sz="1200" dirty="0"/>
              <a:t>S cells</a:t>
            </a:r>
            <a:br>
              <a:rPr lang="en-US" sz="1200" dirty="0"/>
            </a:br>
            <a:r>
              <a:rPr lang="en-US" sz="1200" dirty="0"/>
              <a:t>(control)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562600" y="1524000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Mixture of</a:t>
            </a:r>
            <a:br>
              <a:rPr lang="en-US" sz="1200" dirty="0"/>
            </a:br>
            <a:r>
              <a:rPr lang="en-US" sz="1200" dirty="0"/>
              <a:t>heat-killed</a:t>
            </a:r>
            <a:br>
              <a:rPr lang="en-US" sz="1200" dirty="0"/>
            </a:br>
            <a:r>
              <a:rPr lang="en-US" sz="1200" dirty="0"/>
              <a:t>S cells and</a:t>
            </a:r>
            <a:br>
              <a:rPr lang="en-US" sz="1200" dirty="0"/>
            </a:br>
            <a:r>
              <a:rPr lang="en-US" sz="1200" dirty="0"/>
              <a:t>living R cells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752600" y="5867400"/>
            <a:ext cx="102463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Mouse dies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5943600"/>
            <a:ext cx="102463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Mouse dies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971800" y="5867400"/>
            <a:ext cx="126509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Mouse healthy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867400"/>
            <a:ext cx="126509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Mouse healthy</a:t>
            </a:r>
            <a:endParaRPr lang="en-US" sz="12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34200" y="6019800"/>
            <a:ext cx="14970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dirty="0"/>
              <a:t>Living S cells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evidence for DNA as the genetic material came from studies of viruses that infect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Such viruses, called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bacteriophages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phages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are widely used in molecular genetics research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Evidence That Viral DNA Can Program Cells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Evidence That Viral DNA Can Program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6_03VirusInfectingCel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51" y="1481138"/>
            <a:ext cx="64748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Bacterial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cell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DNA was accepted as the genetic material, the challenge was to determine how its structure accounts for its role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Maurice Wilkins and Rosalind Franklin were using a technique called X-ray crystallography to study molecular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Franklin produced a picture of the DNA molecule using this technique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Building a Structural Model of DNA: </a:t>
            </a:r>
            <a:r>
              <a:rPr lang="en-US" i="1" dirty="0" smtClean="0">
                <a:solidFill>
                  <a:srgbClr val="FF0000"/>
                </a:solidFill>
              </a:rPr>
              <a:t>Scientific Inquiry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1378</Words>
  <Application>Microsoft Office PowerPoint</Application>
  <PresentationFormat>On-screen Show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The Molecular Basis of Inheritance</vt:lpstr>
      <vt:lpstr>Life’s Operating Instructions</vt:lpstr>
      <vt:lpstr>Life’s Operating Instructions</vt:lpstr>
      <vt:lpstr>The Search for the Genetic Material: Scientific Inquiry</vt:lpstr>
      <vt:lpstr>The Search for the Genetic Material: Scientific Inquiry</vt:lpstr>
      <vt:lpstr>Can a genetic trait be transferred between different bacterial strains?</vt:lpstr>
      <vt:lpstr>Evidence That Viral DNA Can Program Cells</vt:lpstr>
      <vt:lpstr>Evidence That Viral DNA Can Program Cells</vt:lpstr>
      <vt:lpstr>Building a Structural Model of DNA: Scientific Inquiry</vt:lpstr>
      <vt:lpstr>Building a Structural Model of DNA: Scientific Inquiry</vt:lpstr>
      <vt:lpstr>Building a Structural Model of DNA: Scientific Inquiry</vt:lpstr>
      <vt:lpstr>Building a Structural Model of DNA: Scientific Inquiry</vt:lpstr>
      <vt:lpstr>Building a Structural Model of DNA: Scientific Inquiry</vt:lpstr>
      <vt:lpstr>Building a Structural Model of DNA: Scientific Inquiry</vt:lpstr>
      <vt:lpstr>Building a Structural Model of DNA: Scientific Inquiry</vt:lpstr>
      <vt:lpstr>The Basic Principle: Base Pairing to a Template Strand</vt:lpstr>
      <vt:lpstr>The Basic Principle: Base Pairing to a Template Strand</vt:lpstr>
      <vt:lpstr>The Basic Principle: Base Pairing to a Template Strand</vt:lpstr>
      <vt:lpstr>DNA Replication: A Closer Look</vt:lpstr>
      <vt:lpstr>Getting Started</vt:lpstr>
      <vt:lpstr>Getting Started</vt:lpstr>
      <vt:lpstr>Getting Started</vt:lpstr>
      <vt:lpstr>Getting Started</vt:lpstr>
      <vt:lpstr>Synthesizing a New DNA Strand</vt:lpstr>
      <vt:lpstr>Antiparallel Elongation</vt:lpstr>
      <vt:lpstr>Proofreading and Repairing DNA</vt:lpstr>
      <vt:lpstr>Evolutionary Significance of Altered DNA Nucleotides</vt:lpstr>
      <vt:lpstr>A chromosome consists of a DNA molecule packed together with proteins</vt:lpstr>
      <vt:lpstr>A chromosome consists of a DNA molecule packed together with proteins</vt:lpstr>
      <vt:lpstr>A chromosome consists of a DNA molecule packed together with proteins</vt:lpstr>
      <vt:lpstr>A chromosome consists of a DNA molecule packed together with proteins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21</cp:revision>
  <dcterms:created xsi:type="dcterms:W3CDTF">2013-04-02T12:27:45Z</dcterms:created>
  <dcterms:modified xsi:type="dcterms:W3CDTF">2013-04-02T13:48:26Z</dcterms:modified>
</cp:coreProperties>
</file>